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9"/>
  </p:notesMasterIdLst>
  <p:handoutMasterIdLst>
    <p:handoutMasterId r:id="rId30"/>
  </p:handoutMasterIdLst>
  <p:sldIdLst>
    <p:sldId id="264" r:id="rId2"/>
    <p:sldId id="265" r:id="rId3"/>
    <p:sldId id="266" r:id="rId4"/>
    <p:sldId id="305" r:id="rId5"/>
    <p:sldId id="311" r:id="rId6"/>
    <p:sldId id="306" r:id="rId7"/>
    <p:sldId id="315" r:id="rId8"/>
    <p:sldId id="325" r:id="rId9"/>
    <p:sldId id="339" r:id="rId10"/>
    <p:sldId id="321" r:id="rId11"/>
    <p:sldId id="323" r:id="rId12"/>
    <p:sldId id="326" r:id="rId13"/>
    <p:sldId id="318" r:id="rId14"/>
    <p:sldId id="278" r:id="rId15"/>
    <p:sldId id="279" r:id="rId16"/>
    <p:sldId id="341" r:id="rId17"/>
    <p:sldId id="342" r:id="rId18"/>
    <p:sldId id="344" r:id="rId19"/>
    <p:sldId id="343" r:id="rId20"/>
    <p:sldId id="345" r:id="rId21"/>
    <p:sldId id="348" r:id="rId22"/>
    <p:sldId id="349" r:id="rId23"/>
    <p:sldId id="346" r:id="rId24"/>
    <p:sldId id="347" r:id="rId25"/>
    <p:sldId id="350" r:id="rId26"/>
    <p:sldId id="351" r:id="rId27"/>
    <p:sldId id="352" r:id="rId28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63" d="100"/>
          <a:sy n="63" d="100"/>
        </p:scale>
        <p:origin x="159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9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/>
              <a:t>LLM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599" y="5572223"/>
            <a:ext cx="6400800" cy="551554"/>
          </a:xfrm>
        </p:spPr>
        <p:txBody>
          <a:bodyPr/>
          <a:lstStyle/>
          <a:p>
            <a:pPr eaLnBrk="1" hangingPunct="1"/>
            <a:r>
              <a:rPr lang="fr-FR" altLang="fr-FR" dirty="0"/>
              <a:t>Fine Tuning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107222" y="1120676"/>
            <a:ext cx="4929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Large </a:t>
            </a:r>
            <a:r>
              <a:rPr lang="fr-FR" sz="3600" dirty="0" err="1"/>
              <a:t>Language</a:t>
            </a:r>
            <a:r>
              <a:rPr lang="fr-FR" sz="3600" dirty="0"/>
              <a:t> Model</a:t>
            </a:r>
          </a:p>
          <a:p>
            <a:pPr algn="ctr"/>
            <a:r>
              <a:rPr lang="fr-FR" sz="3600"/>
              <a:t>RAG</a:t>
            </a:r>
            <a:endParaRPr lang="fr-FR" sz="3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2C0B44-A72F-4C23-DF0D-20BA9F6F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56" y="2852936"/>
            <a:ext cx="3851920" cy="24631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Changement du poids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Changement du poids</a:t>
            </a:r>
          </a:p>
          <a:p>
            <a:pPr lvl="1"/>
            <a:r>
              <a:rPr lang="fr-FR" dirty="0"/>
              <a:t>Algorithme RMS</a:t>
            </a:r>
          </a:p>
          <a:p>
            <a:pPr lvl="1"/>
            <a:r>
              <a:rPr lang="fr-FR" dirty="0" err="1"/>
              <a:t>dW</a:t>
            </a:r>
            <a:r>
              <a:rPr lang="fr-FR" dirty="0"/>
              <a:t> = </a:t>
            </a:r>
            <a:r>
              <a:rPr lang="fr-FR" dirty="0" err="1"/>
              <a:t>learningrate</a:t>
            </a:r>
            <a:r>
              <a:rPr lang="fr-FR" dirty="0"/>
              <a:t> * gradient(</a:t>
            </a:r>
            <a:r>
              <a:rPr lang="fr-FR" dirty="0" err="1"/>
              <a:t>loss</a:t>
            </a:r>
            <a:r>
              <a:rPr lang="fr-FR" dirty="0"/>
              <a:t>)</a:t>
            </a:r>
          </a:p>
        </p:txBody>
      </p:sp>
      <p:pic>
        <p:nvPicPr>
          <p:cNvPr id="7170" name="Picture 2" descr="https://miro.medium.com/max/1500/0*oqm7QVnI9-inFGC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6768752" cy="26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rate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taux d’apprentissage résout le problème des minimums locaux</a:t>
            </a:r>
          </a:p>
          <a:p>
            <a:pPr lvl="1"/>
            <a:r>
              <a:rPr lang="fr-FR" dirty="0"/>
              <a:t>Entre 0.01 et 0.00001</a:t>
            </a:r>
          </a:p>
        </p:txBody>
      </p:sp>
      <p:pic>
        <p:nvPicPr>
          <p:cNvPr id="13314" name="Picture 2" descr="https://miro.medium.com/max/700/0*G8a4jCsMLJ7xNQ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82" y="1772816"/>
            <a:ext cx="3120281" cy="234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gradient desc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4577354" cy="21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76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4098" name="Picture 2" descr="https://dpzbhybb2pdcj.cloudfront.net/allaire/Figures/01fig0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341" y="1772816"/>
            <a:ext cx="4608512" cy="36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2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Complexes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peuvent être complexes</a:t>
            </a:r>
          </a:p>
        </p:txBody>
      </p:sp>
      <p:pic>
        <p:nvPicPr>
          <p:cNvPr id="4" name="Picture 16" descr="Résultat de recherche d'images pour &quot;multi layer perceptron inference animated gif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16832"/>
            <a:ext cx="5273934" cy="44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47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B26A2-249F-4AA1-8871-6813CCCD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Clonage du réseau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3A2EB4-5179-44D7-B4C1-8D3EFDF0E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possible de cloner et/ou modifier un réseau</a:t>
            </a:r>
          </a:p>
          <a:p>
            <a:r>
              <a:rPr lang="fr-FR" dirty="0"/>
              <a:t>Il est alors possible de transférer les poids</a:t>
            </a:r>
          </a:p>
          <a:p>
            <a:r>
              <a:rPr lang="fr-FR" dirty="0"/>
              <a:t>Le réentrainement total peut être long</a:t>
            </a:r>
          </a:p>
        </p:txBody>
      </p:sp>
    </p:spTree>
    <p:extLst>
      <p:ext uri="{BB962C8B-B14F-4D97-AF65-F5344CB8AC3E}">
        <p14:creationId xmlns:p14="http://schemas.microsoft.com/office/powerpoint/2010/main" val="30196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4BB44D-E4CB-4243-92AC-CF91D144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Réentrainement partiel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F0534-96E0-4462-8E0C-1E1C9198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Certaines couches peuvent ne pas être réentraînées</a:t>
            </a:r>
          </a:p>
          <a:p>
            <a:r>
              <a:rPr lang="fr-FR" dirty="0"/>
              <a:t>La modification d'une couche nécessite le réentrainement des couches suivantes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894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01FF74-64E2-9BDB-B843-7029D6FB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2644AF-FF79-7A21-BDCF-D230A42DA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  <a:p>
            <a:pPr lvl="1"/>
            <a:r>
              <a:rPr lang="fr-FR" dirty="0"/>
              <a:t>Avoir un </a:t>
            </a:r>
            <a:r>
              <a:rPr lang="fr-FR" dirty="0" err="1"/>
              <a:t>dataset</a:t>
            </a:r>
            <a:r>
              <a:rPr lang="fr-FR" dirty="0"/>
              <a:t> avec questions &amp; réponses attendues</a:t>
            </a:r>
          </a:p>
          <a:p>
            <a:pPr lvl="1"/>
            <a:r>
              <a:rPr lang="fr-FR" dirty="0"/>
              <a:t>En CSV ou JSON</a:t>
            </a:r>
          </a:p>
          <a:p>
            <a:pPr lvl="1"/>
            <a:r>
              <a:rPr lang="fr-FR" dirty="0"/>
              <a:t>Plusieurs Mo (idéalement &gt; 100Mo)</a:t>
            </a:r>
          </a:p>
          <a:p>
            <a:pPr lvl="1"/>
            <a:r>
              <a:rPr lang="fr-FR" dirty="0"/>
              <a:t>Découpage du </a:t>
            </a:r>
            <a:r>
              <a:rPr lang="fr-FR" dirty="0" err="1"/>
              <a:t>dataset</a:t>
            </a:r>
            <a:r>
              <a:rPr lang="fr-FR" dirty="0"/>
              <a:t> en 2 parties</a:t>
            </a:r>
          </a:p>
          <a:p>
            <a:pPr lvl="1"/>
            <a:r>
              <a:rPr lang="fr-FR" dirty="0" err="1"/>
              <a:t>TrainingSet</a:t>
            </a:r>
            <a:r>
              <a:rPr lang="fr-FR" dirty="0"/>
              <a:t> et </a:t>
            </a:r>
            <a:r>
              <a:rPr lang="fr-FR" dirty="0" err="1"/>
              <a:t>TestingSet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5197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8F59BE-47C0-5CA5-7E98-F83C6519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Tarification fine-tuning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CEE73E-EEA1-499D-8683-ADA1E6F86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GPT 4.1 nano</a:t>
            </a:r>
          </a:p>
          <a:p>
            <a:pPr lvl="1"/>
            <a:r>
              <a:rPr lang="fr-FR" dirty="0"/>
              <a:t>1.5$ / 1MToken + cout fixe de 4$ par job + 2$ par mois</a:t>
            </a:r>
          </a:p>
          <a:p>
            <a:r>
              <a:rPr lang="fr-FR" dirty="0"/>
              <a:t>GPT 4.1</a:t>
            </a:r>
          </a:p>
          <a:p>
            <a:pPr lvl="1"/>
            <a:r>
              <a:rPr lang="fr-FR" dirty="0"/>
              <a:t>25$ / 1MToken</a:t>
            </a:r>
          </a:p>
          <a:p>
            <a:r>
              <a:rPr lang="fr-FR" dirty="0"/>
              <a:t>GPT 5</a:t>
            </a:r>
          </a:p>
          <a:p>
            <a:pPr lvl="1"/>
            <a:r>
              <a:rPr lang="fr-FR" dirty="0"/>
              <a:t>10K$ / 1MToken</a:t>
            </a:r>
          </a:p>
          <a:p>
            <a:r>
              <a:rPr lang="fr-FR" dirty="0"/>
              <a:t>Pour 1 </a:t>
            </a:r>
            <a:r>
              <a:rPr lang="fr-FR" dirty="0" err="1"/>
              <a:t>dataset</a:t>
            </a:r>
            <a:r>
              <a:rPr lang="fr-FR" dirty="0"/>
              <a:t> de 100Mo</a:t>
            </a:r>
          </a:p>
          <a:p>
            <a:pPr lvl="1"/>
            <a:r>
              <a:rPr lang="fr-FR" dirty="0"/>
              <a:t>50MToken</a:t>
            </a:r>
          </a:p>
          <a:p>
            <a:pPr lvl="1"/>
            <a:r>
              <a:rPr lang="fr-FR" dirty="0"/>
              <a:t>2 </a:t>
            </a:r>
            <a:r>
              <a:rPr lang="fr-FR" dirty="0" err="1"/>
              <a:t>epochs</a:t>
            </a:r>
            <a:r>
              <a:rPr lang="fr-FR" dirty="0"/>
              <a:t> minimum</a:t>
            </a:r>
          </a:p>
          <a:p>
            <a:pPr lvl="1"/>
            <a:r>
              <a:rPr lang="fr-FR"/>
              <a:t>De 80$ </a:t>
            </a:r>
            <a:r>
              <a:rPr lang="fr-FR" dirty="0"/>
              <a:t>à 10K$</a:t>
            </a:r>
          </a:p>
        </p:txBody>
      </p:sp>
    </p:spTree>
    <p:extLst>
      <p:ext uri="{BB962C8B-B14F-4D97-AF65-F5344CB8AC3E}">
        <p14:creationId xmlns:p14="http://schemas.microsoft.com/office/powerpoint/2010/main" val="3279174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4BD0A-B3C8-247F-4898-1AECAD26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EAA434-2501-9ACF-347A-DBB34891A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PEFT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Parameter</a:t>
            </a:r>
            <a:r>
              <a:rPr lang="fr-FR" dirty="0"/>
              <a:t>-Efficient Fine-tuning</a:t>
            </a:r>
          </a:p>
          <a:p>
            <a:r>
              <a:rPr lang="fr-FR" dirty="0" err="1"/>
              <a:t>Epochs</a:t>
            </a:r>
            <a:endParaRPr lang="fr-FR" dirty="0"/>
          </a:p>
          <a:p>
            <a:pPr lvl="1"/>
            <a:r>
              <a:rPr lang="fr-FR" dirty="0"/>
              <a:t>Nombre d'itération sur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2 minimum</a:t>
            </a:r>
          </a:p>
          <a:p>
            <a:r>
              <a:rPr lang="fr-FR" dirty="0" err="1"/>
              <a:t>Trainable</a:t>
            </a:r>
            <a:endParaRPr lang="fr-FR" dirty="0"/>
          </a:p>
          <a:p>
            <a:pPr lvl="1"/>
            <a:r>
              <a:rPr lang="fr-FR" dirty="0"/>
              <a:t>Possibilité de geler les </a:t>
            </a:r>
            <a:r>
              <a:rPr lang="fr-FR" dirty="0" err="1"/>
              <a:t>layers</a:t>
            </a:r>
            <a:r>
              <a:rPr lang="fr-FR" dirty="0"/>
              <a:t> proches des inputs</a:t>
            </a:r>
          </a:p>
          <a:p>
            <a:r>
              <a:rPr lang="fr-FR" dirty="0"/>
              <a:t>Petit modèle</a:t>
            </a:r>
          </a:p>
          <a:p>
            <a:pPr lvl="1"/>
            <a:r>
              <a:rPr lang="fr-FR" dirty="0"/>
              <a:t>Paradoxalement un petit modèle marchera mieux qu'un grand pour du fine tuning</a:t>
            </a:r>
          </a:p>
          <a:p>
            <a:pPr lvl="1"/>
            <a:r>
              <a:rPr lang="fr-FR" dirty="0"/>
              <a:t>Car convergera plus vite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2476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E81D1-E936-2C8D-D5CA-2B268278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LLM SaaS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D711A3-ACFC-5D18-64E6-849A6F60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un LLM SaaS de type </a:t>
            </a:r>
            <a:r>
              <a:rPr lang="fr-FR" dirty="0" err="1"/>
              <a:t>OpenAI</a:t>
            </a:r>
            <a:r>
              <a:rPr lang="fr-FR" dirty="0"/>
              <a:t> ou Mistral.ai</a:t>
            </a:r>
          </a:p>
          <a:p>
            <a:pPr lvl="1"/>
            <a:r>
              <a:rPr lang="fr-FR" dirty="0"/>
              <a:t>Utiliser les outils ou API du fournisseur</a:t>
            </a:r>
          </a:p>
          <a:p>
            <a:pPr lvl="1"/>
            <a:r>
              <a:rPr lang="fr-FR" dirty="0"/>
              <a:t>API </a:t>
            </a:r>
            <a:r>
              <a:rPr lang="fr-FR" dirty="0" err="1"/>
              <a:t>HuggingFace</a:t>
            </a:r>
            <a:r>
              <a:rPr lang="fr-FR" dirty="0"/>
              <a:t> également</a:t>
            </a:r>
          </a:p>
          <a:p>
            <a:pPr lvl="1"/>
            <a:r>
              <a:rPr lang="fr-FR" dirty="0"/>
              <a:t>Voir exemple Mistral</a:t>
            </a:r>
          </a:p>
          <a:p>
            <a:r>
              <a:rPr lang="fr-FR" dirty="0"/>
              <a:t>Pour un LLM on promise</a:t>
            </a:r>
          </a:p>
          <a:p>
            <a:pPr lvl="1"/>
            <a:r>
              <a:rPr lang="fr-FR" dirty="0"/>
              <a:t>Utilisation possible de </a:t>
            </a:r>
            <a:r>
              <a:rPr lang="fr-FR" dirty="0" err="1"/>
              <a:t>langchain</a:t>
            </a:r>
            <a:endParaRPr lang="fr-FR" dirty="0"/>
          </a:p>
          <a:p>
            <a:pPr lvl="1"/>
            <a:r>
              <a:rPr lang="fr-FR" dirty="0"/>
              <a:t>Nécessite un GPU</a:t>
            </a:r>
          </a:p>
          <a:p>
            <a:pPr lvl="1"/>
            <a:r>
              <a:rPr lang="fr-FR" dirty="0"/>
              <a:t>En fonction du modèle de 1h à 1 semaine de calcul</a:t>
            </a:r>
          </a:p>
        </p:txBody>
      </p:sp>
    </p:spTree>
    <p:extLst>
      <p:ext uri="{BB962C8B-B14F-4D97-AF65-F5344CB8AC3E}">
        <p14:creationId xmlns:p14="http://schemas.microsoft.com/office/powerpoint/2010/main" val="375222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01164-A837-0D8F-BDC2-8A6B4E78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Défauts du RAG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29894E-B768-7A84-E886-F7501CDCF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Avec le RAG, le LLM n'a pas appris avec vos données</a:t>
            </a:r>
          </a:p>
          <a:p>
            <a:pPr lvl="1"/>
            <a:r>
              <a:rPr lang="fr-FR" dirty="0"/>
              <a:t>Le contexte à été augmenté</a:t>
            </a:r>
          </a:p>
          <a:p>
            <a:pPr lvl="1"/>
            <a:r>
              <a:rPr lang="fr-FR" dirty="0"/>
              <a:t>Chaque requête nécessite des </a:t>
            </a:r>
            <a:r>
              <a:rPr lang="fr-FR" dirty="0" err="1"/>
              <a:t>tokens</a:t>
            </a:r>
            <a:r>
              <a:rPr lang="fr-FR" dirty="0"/>
              <a:t> supplémentaires pour les vecteurs</a:t>
            </a:r>
          </a:p>
        </p:txBody>
      </p:sp>
    </p:spTree>
    <p:extLst>
      <p:ext uri="{BB962C8B-B14F-4D97-AF65-F5344CB8AC3E}">
        <p14:creationId xmlns:p14="http://schemas.microsoft.com/office/powerpoint/2010/main" val="1167108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C85D3-863D-FD50-E988-C26AD253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LoRA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91305-7970-9067-1317-69F4549F5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412776"/>
            <a:ext cx="5479416" cy="5040560"/>
          </a:xfrm>
        </p:spPr>
        <p:txBody>
          <a:bodyPr/>
          <a:lstStyle/>
          <a:p>
            <a:r>
              <a:rPr lang="fr-FR" dirty="0"/>
              <a:t>Low Rank Adaptation</a:t>
            </a:r>
          </a:p>
          <a:p>
            <a:r>
              <a:rPr lang="fr-FR" sz="2000" dirty="0" err="1"/>
              <a:t>LoRA</a:t>
            </a:r>
            <a:r>
              <a:rPr lang="fr-FR" sz="2000" dirty="0"/>
              <a:t> est une méthode d'apprentissage conçue pour accélérer l'apprentissage de grands modèles de langage, tout en réduisant la consommation de mémoire</a:t>
            </a:r>
          </a:p>
          <a:p>
            <a:r>
              <a:rPr lang="fr-FR" sz="2000" dirty="0"/>
              <a:t>En introduisant des paires de matrices de pondération par décomposition en rangs, appelées matrices de mise à jour, aux pondérations existantes, </a:t>
            </a:r>
            <a:r>
              <a:rPr lang="fr-FR" sz="2000" dirty="0" err="1"/>
              <a:t>LoRA</a:t>
            </a:r>
            <a:r>
              <a:rPr lang="fr-FR" sz="2000" dirty="0"/>
              <a:t> se concentre uniquement sur l'apprentissage de ces nouvelles pondérations</a:t>
            </a:r>
          </a:p>
          <a:p>
            <a:r>
              <a:rPr lang="fr-FR" sz="2000" dirty="0"/>
              <a:t>GPU de 48Go obligatoire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12B7C8-C985-BCFA-4C5C-60844D58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28" y="1844824"/>
            <a:ext cx="3386364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AB4CD-50F7-E19D-2942-27F347D5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LoRA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649A8B-5BF8-435D-BB8D-15EC190D0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C84EE7-69C9-65A8-032B-A50F5FF6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85850"/>
            <a:ext cx="83343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3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D19AE-78B6-6A52-810D-37098401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EAAC46-AEF0-53BE-FBF3-C9C31FD31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Full-model Fine-tuning vs. LoRA vs. RAG | by Somanath diksangi | Oct, 2025  | Medium">
            <a:extLst>
              <a:ext uri="{FF2B5EF4-FFF2-40B4-BE49-F238E27FC236}">
                <a16:creationId xmlns:a16="http://schemas.microsoft.com/office/drawing/2014/main" id="{DB16A888-694E-77E8-3547-2A77A9798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0"/>
            <a:ext cx="5616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122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18909D-F04D-6E31-5C67-54F753EC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LoRA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E8B70C-3BAC-7C3B-F538-C6F5B6281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Paramètres </a:t>
            </a:r>
            <a:r>
              <a:rPr lang="fr-FR" dirty="0" err="1"/>
              <a:t>LoRA</a:t>
            </a:r>
            <a:endParaRPr lang="fr-FR" dirty="0"/>
          </a:p>
          <a:p>
            <a:r>
              <a:rPr lang="fr-FR" dirty="0"/>
              <a:t>Rank</a:t>
            </a:r>
          </a:p>
          <a:p>
            <a:pPr lvl="1"/>
            <a:r>
              <a:rPr lang="fr-FR" dirty="0"/>
              <a:t>Nombre de matrice de décomposition</a:t>
            </a:r>
          </a:p>
          <a:p>
            <a:pPr lvl="1"/>
            <a:r>
              <a:rPr lang="fr-FR" dirty="0" err="1"/>
              <a:t>rank</a:t>
            </a:r>
            <a:r>
              <a:rPr lang="fr-FR" dirty="0"/>
              <a:t>=8 conseillé</a:t>
            </a:r>
          </a:p>
          <a:p>
            <a:r>
              <a:rPr lang="fr-FR" dirty="0"/>
              <a:t>Alpha</a:t>
            </a:r>
          </a:p>
          <a:p>
            <a:pPr lvl="1"/>
            <a:r>
              <a:rPr lang="fr-FR" dirty="0"/>
              <a:t>Facteur d'échelle</a:t>
            </a:r>
          </a:p>
          <a:p>
            <a:pPr lvl="1"/>
            <a:r>
              <a:rPr lang="fr-FR" dirty="0"/>
              <a:t>Pondération de la matrice de décomposition par rapport au LLM</a:t>
            </a:r>
          </a:p>
          <a:p>
            <a:pPr lvl="1"/>
            <a:r>
              <a:rPr lang="fr-FR" dirty="0"/>
              <a:t>Alpha fort = adaptation importante par rapport au modèle d'origine</a:t>
            </a:r>
          </a:p>
        </p:txBody>
      </p:sp>
    </p:spTree>
    <p:extLst>
      <p:ext uri="{BB962C8B-B14F-4D97-AF65-F5344CB8AC3E}">
        <p14:creationId xmlns:p14="http://schemas.microsoft.com/office/powerpoint/2010/main" val="1924057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2B7D5D-9B4A-83B0-407E-417EFCF6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QLora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3DDB84-EB90-C947-F8F2-527AC9F0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Quantization</a:t>
            </a:r>
            <a:endParaRPr lang="fr-FR" dirty="0"/>
          </a:p>
          <a:p>
            <a:pPr lvl="1"/>
            <a:r>
              <a:rPr lang="fr-FR" dirty="0"/>
              <a:t>Par défaut les poids sont des float32</a:t>
            </a:r>
          </a:p>
          <a:p>
            <a:pPr lvl="1"/>
            <a:r>
              <a:rPr lang="fr-FR" dirty="0"/>
              <a:t>Passage des poids en float16</a:t>
            </a:r>
          </a:p>
          <a:p>
            <a:pPr lvl="1"/>
            <a:r>
              <a:rPr lang="fr-FR" dirty="0"/>
              <a:t>Les poids </a:t>
            </a:r>
            <a:r>
              <a:rPr lang="fr-FR" dirty="0" err="1"/>
              <a:t>Qlora</a:t>
            </a:r>
            <a:r>
              <a:rPr lang="fr-FR" dirty="0"/>
              <a:t> peuvent </a:t>
            </a:r>
            <a:r>
              <a:rPr lang="fr-FR" dirty="0" err="1"/>
              <a:t>décendre</a:t>
            </a:r>
            <a:r>
              <a:rPr lang="fr-FR" dirty="0"/>
              <a:t> à NF4 (équivalent d'un float4)</a:t>
            </a:r>
          </a:p>
        </p:txBody>
      </p:sp>
    </p:spTree>
    <p:extLst>
      <p:ext uri="{BB962C8B-B14F-4D97-AF65-F5344CB8AC3E}">
        <p14:creationId xmlns:p14="http://schemas.microsoft.com/office/powerpoint/2010/main" val="1148820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373A65-E1A7-857C-5751-E59E0B46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Peft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530DDE8-D392-24A7-B186-02CD0D718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95536" y="2604118"/>
            <a:ext cx="4363059" cy="298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51095B-26EE-9FDA-558F-F0324C2C6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" y="1268760"/>
            <a:ext cx="5725324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5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91260E-884C-5822-8241-94BDFF35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Trainer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2F7EEE2-D7F3-C621-1E4A-EB0BF6CC7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7127" y="1641949"/>
            <a:ext cx="8030696" cy="458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51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C8C4A-18C2-6DED-F21D-D286BCAA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Reinforcement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063C0A-602D-1630-296F-3F4CE0C1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s'agit d'effectuer un fine tuning avec un feedback humain</a:t>
            </a:r>
          </a:p>
          <a:p>
            <a:r>
              <a:rPr lang="fr-FR" dirty="0"/>
              <a:t>RLHF</a:t>
            </a:r>
          </a:p>
          <a:p>
            <a:pPr lvl="1"/>
            <a:r>
              <a:rPr lang="fr-FR" dirty="0" err="1"/>
              <a:t>Reinforcement</a:t>
            </a:r>
            <a:r>
              <a:rPr lang="fr-FR" dirty="0"/>
              <a:t> Learning Human Feedback</a:t>
            </a:r>
          </a:p>
        </p:txBody>
      </p:sp>
    </p:spTree>
    <p:extLst>
      <p:ext uri="{BB962C8B-B14F-4D97-AF65-F5344CB8AC3E}">
        <p14:creationId xmlns:p14="http://schemas.microsoft.com/office/powerpoint/2010/main" val="266215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229D0-07A9-FACC-A99D-D789A438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 Tuning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781E00-FE84-ECF1-4441-2D4144314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modèle peut être réentraîné avec VOS données afin d'intégrer les données</a:t>
            </a:r>
          </a:p>
          <a:p>
            <a:pPr lvl="1"/>
            <a:r>
              <a:rPr lang="fr-FR" dirty="0"/>
              <a:t>Il n'aura plus besoin de RAG</a:t>
            </a:r>
          </a:p>
          <a:p>
            <a:pPr lvl="1"/>
            <a:r>
              <a:rPr lang="fr-FR" dirty="0"/>
              <a:t>Processus couteux</a:t>
            </a:r>
          </a:p>
        </p:txBody>
      </p:sp>
    </p:spTree>
    <p:extLst>
      <p:ext uri="{BB962C8B-B14F-4D97-AF65-F5344CB8AC3E}">
        <p14:creationId xmlns:p14="http://schemas.microsoft.com/office/powerpoint/2010/main" val="1816486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Neurone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biologie un neurone est une cellule connecté à d’autre neurones qui a la faculté de laisser passer ou non un courant électrique</a:t>
            </a:r>
          </a:p>
          <a:p>
            <a:pPr lvl="1"/>
            <a:r>
              <a:rPr lang="fr-FR" dirty="0"/>
              <a:t>Sa modélisation mathématique est appelé perceptron</a:t>
            </a:r>
          </a:p>
          <a:p>
            <a:endParaRPr lang="fr-FR" dirty="0"/>
          </a:p>
        </p:txBody>
      </p:sp>
      <p:pic>
        <p:nvPicPr>
          <p:cNvPr id="6146" name="Picture 2" descr="RÃ©sultat de recherche d'images pour &quot;neur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56992"/>
            <a:ext cx="5184576" cy="29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1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Synapse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liaison synaptique s’effectue par des neurotransmetteurs</a:t>
            </a:r>
          </a:p>
          <a:p>
            <a:endParaRPr lang="fr-FR" dirty="0"/>
          </a:p>
        </p:txBody>
      </p:sp>
      <p:pic>
        <p:nvPicPr>
          <p:cNvPr id="3074" name="Picture 2" descr="https://scr.sad.supinfo.com/articles/resources/214662/7923/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5024"/>
            <a:ext cx="572452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8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neurone possède plusieurs entrées (ix), une sortie (o), un seuil et une fonction d’activation (f)</a:t>
            </a:r>
          </a:p>
          <a:p>
            <a:r>
              <a:rPr lang="fr-FR" dirty="0"/>
              <a:t>Chaque entrée possède un poids (</a:t>
            </a:r>
            <a:r>
              <a:rPr lang="fr-FR" dirty="0" err="1"/>
              <a:t>Wx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1026" name="Picture 2" descr="Schéma d'un perceptron à n entré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73" y="2719205"/>
            <a:ext cx="5640561" cy="39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9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 Layer Perceptron</a:t>
            </a:r>
          </a:p>
          <a:p>
            <a:pPr lvl="1"/>
            <a:r>
              <a:rPr lang="fr-FR" dirty="0"/>
              <a:t>Les perceptrons sont mis dans un graphe acyclique</a:t>
            </a:r>
          </a:p>
        </p:txBody>
      </p:sp>
      <p:pic>
        <p:nvPicPr>
          <p:cNvPr id="4" name="Picture 12" descr="Résultat de recherche d'images pour &quot;mlp inferenc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4804506" cy="31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93503B-2ED5-4061-88B8-420B4BF6AFFF}"/>
              </a:ext>
            </a:extLst>
          </p:cNvPr>
          <p:cNvSpPr txBox="1"/>
          <p:nvPr/>
        </p:nvSpPr>
        <p:spPr>
          <a:xfrm>
            <a:off x="1043608" y="3356992"/>
            <a:ext cx="8691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1 4 7</a:t>
            </a:r>
          </a:p>
          <a:p>
            <a:endParaRPr lang="fr-FR" dirty="0"/>
          </a:p>
          <a:p>
            <a:r>
              <a:rPr lang="fr-FR" dirty="0"/>
              <a:t>2 5 8</a:t>
            </a:r>
          </a:p>
          <a:p>
            <a:endParaRPr lang="fr-FR" dirty="0"/>
          </a:p>
          <a:p>
            <a:r>
              <a:rPr lang="fr-FR" dirty="0"/>
              <a:t>3 6 9</a:t>
            </a:r>
          </a:p>
        </p:txBody>
      </p:sp>
    </p:spTree>
    <p:extLst>
      <p:ext uri="{BB962C8B-B14F-4D97-AF65-F5344CB8AC3E}">
        <p14:creationId xmlns:p14="http://schemas.microsoft.com/office/powerpoint/2010/main" val="199486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simple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(2,2,2)</a:t>
            </a:r>
          </a:p>
          <a:p>
            <a:pPr lvl="1"/>
            <a:r>
              <a:rPr lang="fr-FR" dirty="0"/>
              <a:t>2 inputs</a:t>
            </a:r>
          </a:p>
          <a:p>
            <a:pPr lvl="1"/>
            <a:r>
              <a:rPr lang="fr-FR" dirty="0"/>
              <a:t>2 </a:t>
            </a:r>
            <a:r>
              <a:rPr lang="fr-FR" dirty="0" err="1"/>
              <a:t>hiddens</a:t>
            </a:r>
            <a:endParaRPr lang="fr-FR" dirty="0"/>
          </a:p>
          <a:p>
            <a:pPr lvl="1"/>
            <a:r>
              <a:rPr lang="fr-FR" dirty="0"/>
              <a:t>2 outputs</a:t>
            </a:r>
          </a:p>
          <a:p>
            <a:r>
              <a:rPr lang="fr-FR" dirty="0"/>
              <a:t>Input [0.05, 0.1]</a:t>
            </a:r>
          </a:p>
          <a:p>
            <a:r>
              <a:rPr lang="fr-FR" dirty="0"/>
              <a:t>Output </a:t>
            </a:r>
            <a:r>
              <a:rPr lang="fr-FR" dirty="0" err="1"/>
              <a:t>target</a:t>
            </a:r>
            <a:r>
              <a:rPr lang="fr-FR" dirty="0"/>
              <a:t> [0.01, 0.99]</a:t>
            </a:r>
          </a:p>
          <a:p>
            <a:r>
              <a:rPr lang="fr-FR" dirty="0" err="1"/>
              <a:t>wx</a:t>
            </a:r>
            <a:r>
              <a:rPr lang="fr-FR" dirty="0"/>
              <a:t> = Poids</a:t>
            </a:r>
          </a:p>
          <a:p>
            <a:r>
              <a:rPr lang="fr-FR" dirty="0" err="1"/>
              <a:t>bx</a:t>
            </a:r>
            <a:r>
              <a:rPr lang="fr-FR" dirty="0"/>
              <a:t> = </a:t>
            </a:r>
            <a:r>
              <a:rPr lang="fr-FR" dirty="0" err="1"/>
              <a:t>Bias</a:t>
            </a:r>
            <a:r>
              <a:rPr lang="fr-FR" dirty="0"/>
              <a:t> (seuils)</a:t>
            </a:r>
          </a:p>
        </p:txBody>
      </p:sp>
      <p:pic>
        <p:nvPicPr>
          <p:cNvPr id="1028" name="Picture 4" descr="neural_network (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37" y="1556792"/>
            <a:ext cx="41529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94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C13282-F0EC-B6B9-620B-8E98B2FE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Descente du gradient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9B14DB-1F36-B22E-72A4-3F81FF8BF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BE3EEC-A083-E0D3-DFB3-5174B7FA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7594"/>
            <a:ext cx="8023041" cy="51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3289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4446</TotalTime>
  <Words>590</Words>
  <Application>Microsoft Office PowerPoint</Application>
  <PresentationFormat>Affichage à l'écran (4:3)</PresentationFormat>
  <Paragraphs>120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Monotype Sorts</vt:lpstr>
      <vt:lpstr>Times New Roman</vt:lpstr>
      <vt:lpstr>cvc</vt:lpstr>
      <vt:lpstr>Présentation PowerPoint</vt:lpstr>
      <vt:lpstr>Défauts du RAG</vt:lpstr>
      <vt:lpstr>Fine Tuning</vt:lpstr>
      <vt:lpstr>Neurone</vt:lpstr>
      <vt:lpstr>Synapse</vt:lpstr>
      <vt:lpstr>Perceptron</vt:lpstr>
      <vt:lpstr>MLP</vt:lpstr>
      <vt:lpstr>Exemple simple</vt:lpstr>
      <vt:lpstr>Descente du gradient</vt:lpstr>
      <vt:lpstr>Changement du poids</vt:lpstr>
      <vt:lpstr>Learning rate</vt:lpstr>
      <vt:lpstr>Backpropagation</vt:lpstr>
      <vt:lpstr>MLP Complexes</vt:lpstr>
      <vt:lpstr>Clonage du réseau</vt:lpstr>
      <vt:lpstr>Réentrainement partiel</vt:lpstr>
      <vt:lpstr>DataSet</vt:lpstr>
      <vt:lpstr>Tarification fine-tuning</vt:lpstr>
      <vt:lpstr>Optimisation</vt:lpstr>
      <vt:lpstr>LLM SaaS</vt:lpstr>
      <vt:lpstr>LoRA</vt:lpstr>
      <vt:lpstr>LoRA</vt:lpstr>
      <vt:lpstr>Présentation PowerPoint</vt:lpstr>
      <vt:lpstr>LoRA</vt:lpstr>
      <vt:lpstr>QLora</vt:lpstr>
      <vt:lpstr>Peft</vt:lpstr>
      <vt:lpstr>Trainer</vt:lpstr>
      <vt:lpstr>Reinforcement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293</cp:revision>
  <dcterms:created xsi:type="dcterms:W3CDTF">2000-04-10T19:33:12Z</dcterms:created>
  <dcterms:modified xsi:type="dcterms:W3CDTF">2025-11-14T15:13:36Z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